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69" r:id="rId9"/>
    <p:sldId id="270" r:id="rId10"/>
    <p:sldId id="265" r:id="rId11"/>
    <p:sldId id="266" r:id="rId12"/>
    <p:sldId id="267" r:id="rId13"/>
    <p:sldId id="268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"/>
            <a:ext cx="9144000" cy="68564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74959" y="2509480"/>
            <a:ext cx="5783239" cy="1839037"/>
          </a:xfrm>
        </p:spPr>
        <p:txBody>
          <a:bodyPr anchor="b">
            <a:normAutofit/>
          </a:bodyPr>
          <a:lstStyle>
            <a:lvl1pPr algn="r">
              <a:defRPr sz="4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74959" y="4708478"/>
            <a:ext cx="5783239" cy="1187355"/>
          </a:xfrm>
        </p:spPr>
        <p:txBody>
          <a:bodyPr/>
          <a:lstStyle>
            <a:lvl1pPr marL="0" indent="0" algn="r">
              <a:buNone/>
              <a:defRPr sz="2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471843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2"/>
            <a:ext cx="9144000" cy="685267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9489"/>
            <a:ext cx="7886699" cy="66985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158949"/>
            <a:ext cx="7886700" cy="5018014"/>
          </a:xfrm>
        </p:spPr>
        <p:txBody>
          <a:bodyPr/>
          <a:lstStyle>
            <a:lvl1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07534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4735" y="365127"/>
            <a:ext cx="6250614" cy="11659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32216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97024"/>
            <a:ext cx="7886700" cy="11128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2422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E8B0F-BBD0-4B95-98B7-8E152C9DE901}" type="datetimeFigureOut">
              <a:rPr lang="en-US" smtClean="0"/>
              <a:t>11/24/25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AEDDC-D89C-4925-B9D8-F5BE11966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6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2" r:id="rId3"/>
    <p:sldLayoutId id="21474836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dti@ugm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D" sz="6000" b="1" i="0" u="none" strike="noStrike" dirty="0">
                <a:solidFill>
                  <a:schemeClr val="tx1"/>
                </a:solidFill>
                <a:effectLst/>
                <a:latin typeface="Oswald" pitchFamily="2" charset="77"/>
              </a:rPr>
              <a:t>Prompting AI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4959" y="4708478"/>
            <a:ext cx="5783239" cy="42011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Direktorat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, UGM</a:t>
            </a:r>
          </a:p>
        </p:txBody>
      </p:sp>
    </p:spTree>
    <p:extLst>
      <p:ext uri="{BB962C8B-B14F-4D97-AF65-F5344CB8AC3E}">
        <p14:creationId xmlns:p14="http://schemas.microsoft.com/office/powerpoint/2010/main" val="378304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013E3-8646-0A85-C976-57C5301CA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3782-46B8-1527-FBD7-EC0959AF5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488"/>
            <a:ext cx="7886699" cy="1450651"/>
          </a:xfrm>
        </p:spPr>
        <p:txBody>
          <a:bodyPr>
            <a:normAutofit/>
          </a:bodyPr>
          <a:lstStyle/>
          <a:p>
            <a:br>
              <a:rPr lang="en-ID" sz="3600" dirty="0">
                <a:latin typeface="Average"/>
              </a:rPr>
            </a:br>
            <a:r>
              <a:rPr lang="en-ID" sz="3600" dirty="0" err="1">
                <a:latin typeface="Average"/>
              </a:rPr>
              <a:t>Tujuan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73C59E2-A3BF-6A51-6B59-718B6A7E4209}"/>
              </a:ext>
            </a:extLst>
          </p:cNvPr>
          <p:cNvSpPr txBox="1">
            <a:spLocks/>
          </p:cNvSpPr>
          <p:nvPr/>
        </p:nvSpPr>
        <p:spPr>
          <a:xfrm>
            <a:off x="628650" y="1610140"/>
            <a:ext cx="7886699" cy="3252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4000" b="0" i="0" u="none" strike="noStrike" dirty="0">
                <a:effectLst/>
                <a:latin typeface="Average"/>
              </a:rPr>
              <a:t>Panduan </a:t>
            </a:r>
            <a:r>
              <a:rPr lang="en-ID" sz="4000" b="0" i="0" u="none" strike="noStrike" dirty="0" err="1">
                <a:effectLst/>
                <a:latin typeface="Average"/>
              </a:rPr>
              <a:t>ini</a:t>
            </a:r>
            <a:r>
              <a:rPr lang="en-ID" sz="4000" b="0" i="0" u="none" strike="noStrike" dirty="0">
                <a:effectLst/>
                <a:latin typeface="Average"/>
              </a:rPr>
              <a:t> </a:t>
            </a:r>
            <a:r>
              <a:rPr lang="en-ID" sz="4000" b="0" i="0" u="none" strike="noStrike" dirty="0" err="1">
                <a:effectLst/>
                <a:latin typeface="Average"/>
              </a:rPr>
              <a:t>dirancang</a:t>
            </a:r>
            <a:r>
              <a:rPr lang="en-ID" sz="4000" b="0" i="0" u="none" strike="noStrike" dirty="0">
                <a:effectLst/>
                <a:latin typeface="Average"/>
              </a:rPr>
              <a:t> </a:t>
            </a:r>
            <a:r>
              <a:rPr lang="en-ID" sz="4000" b="0" i="0" u="none" strike="noStrike" dirty="0" err="1">
                <a:effectLst/>
                <a:latin typeface="Average"/>
              </a:rPr>
              <a:t>untuk</a:t>
            </a:r>
            <a:r>
              <a:rPr lang="en-ID" sz="4000" b="0" i="0" u="none" strike="noStrike" dirty="0">
                <a:effectLst/>
                <a:latin typeface="Average"/>
              </a:rPr>
              <a:t> </a:t>
            </a:r>
            <a:r>
              <a:rPr lang="en-ID" sz="4000" b="0" i="0" u="none" strike="noStrike" dirty="0" err="1">
                <a:effectLst/>
                <a:latin typeface="Average"/>
              </a:rPr>
              <a:t>membantu</a:t>
            </a:r>
            <a:r>
              <a:rPr lang="en-ID" sz="4000" b="0" i="0" u="none" strike="noStrike" dirty="0">
                <a:effectLst/>
                <a:latin typeface="Average"/>
              </a:rPr>
              <a:t> </a:t>
            </a:r>
            <a:r>
              <a:rPr lang="en-ID" sz="4000" b="0" i="0" u="none" strike="noStrike" dirty="0" err="1">
                <a:effectLst/>
                <a:latin typeface="Average"/>
              </a:rPr>
              <a:t>Dosen</a:t>
            </a:r>
            <a:r>
              <a:rPr lang="en-ID" sz="4000" b="0" i="0" u="none" strike="noStrike" dirty="0">
                <a:effectLst/>
                <a:latin typeface="Average"/>
              </a:rPr>
              <a:t>, </a:t>
            </a:r>
            <a:r>
              <a:rPr lang="en-ID" sz="4000" b="0" i="0" u="none" strike="noStrike" dirty="0" err="1">
                <a:effectLst/>
                <a:latin typeface="Average"/>
              </a:rPr>
              <a:t>Mahasiswa</a:t>
            </a:r>
            <a:r>
              <a:rPr lang="en-ID" sz="4000" b="0" i="0" u="none" strike="noStrike" dirty="0">
                <a:effectLst/>
                <a:latin typeface="Average"/>
              </a:rPr>
              <a:t> dan Tenaga </a:t>
            </a:r>
            <a:r>
              <a:rPr lang="en-ID" sz="4000" b="0" i="0" u="none" strike="noStrike" dirty="0" err="1">
                <a:effectLst/>
                <a:latin typeface="Average"/>
              </a:rPr>
              <a:t>Kependidikan</a:t>
            </a:r>
            <a:r>
              <a:rPr lang="en-ID" sz="4000" b="0" i="0" u="none" strike="noStrike" dirty="0">
                <a:effectLst/>
                <a:latin typeface="Average"/>
              </a:rPr>
              <a:t> </a:t>
            </a:r>
            <a:r>
              <a:rPr lang="en-ID" sz="4000" b="0" i="0" u="none" strike="noStrike" dirty="0" err="1">
                <a:effectLst/>
                <a:latin typeface="Average"/>
              </a:rPr>
              <a:t>memanfaatkan</a:t>
            </a:r>
            <a:r>
              <a:rPr lang="en-ID" sz="4000" b="0" i="0" u="none" strike="noStrike" dirty="0">
                <a:effectLst/>
                <a:latin typeface="Average"/>
              </a:rPr>
              <a:t> AI </a:t>
            </a:r>
            <a:r>
              <a:rPr lang="en-ID" sz="4000" b="0" i="0" u="none" strike="noStrike" dirty="0" err="1">
                <a:effectLst/>
                <a:latin typeface="Average"/>
              </a:rPr>
              <a:t>dengan</a:t>
            </a:r>
            <a:r>
              <a:rPr lang="en-ID" sz="4000" b="0" i="0" u="none" strike="noStrike" dirty="0">
                <a:effectLst/>
                <a:latin typeface="Average"/>
              </a:rPr>
              <a:t> </a:t>
            </a:r>
            <a:r>
              <a:rPr lang="en-ID" sz="4000" b="0" i="0" u="none" strike="noStrike" dirty="0" err="1">
                <a:effectLst/>
                <a:latin typeface="Average"/>
              </a:rPr>
              <a:t>pemberian</a:t>
            </a:r>
            <a:r>
              <a:rPr lang="en-ID" sz="4000" b="0" i="0" u="none" strike="noStrike" dirty="0">
                <a:effectLst/>
                <a:latin typeface="Average"/>
              </a:rPr>
              <a:t> “</a:t>
            </a:r>
            <a:r>
              <a:rPr lang="en-ID" sz="4000" b="0" i="1" u="none" strike="noStrike" dirty="0">
                <a:effectLst/>
                <a:latin typeface="Average"/>
              </a:rPr>
              <a:t>Prompt</a:t>
            </a:r>
            <a:r>
              <a:rPr lang="en-ID" sz="4000" b="0" i="0" u="none" strike="noStrike" dirty="0">
                <a:effectLst/>
                <a:latin typeface="Average"/>
              </a:rPr>
              <a:t>” yang </a:t>
            </a:r>
            <a:r>
              <a:rPr lang="en-ID" sz="4000" b="0" i="0" u="none" strike="noStrike" dirty="0" err="1">
                <a:effectLst/>
                <a:latin typeface="Average"/>
              </a:rPr>
              <a:t>lebih</a:t>
            </a:r>
            <a:r>
              <a:rPr lang="en-ID" sz="4000" b="0" i="0" u="none" strike="noStrike" dirty="0">
                <a:effectLst/>
                <a:latin typeface="Average"/>
              </a:rPr>
              <a:t> </a:t>
            </a:r>
            <a:r>
              <a:rPr lang="en-ID" sz="4000" b="0" i="0" u="none" strike="noStrike" dirty="0" err="1">
                <a:effectLst/>
                <a:latin typeface="Average"/>
              </a:rPr>
              <a:t>tepat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49106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10A44-CBA7-E1BC-E3C8-31B0D7D47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488"/>
            <a:ext cx="7886699" cy="1450651"/>
          </a:xfrm>
        </p:spPr>
        <p:txBody>
          <a:bodyPr>
            <a:normAutofit/>
          </a:bodyPr>
          <a:lstStyle/>
          <a:p>
            <a:br>
              <a:rPr lang="en-ID" sz="3600" dirty="0">
                <a:latin typeface="Average"/>
              </a:rPr>
            </a:br>
            <a:r>
              <a:rPr lang="en-ID" sz="3600" dirty="0" err="1">
                <a:latin typeface="Average"/>
              </a:rPr>
              <a:t>Jumlah</a:t>
            </a:r>
            <a:r>
              <a:rPr lang="en-ID" sz="3600" dirty="0">
                <a:latin typeface="Average"/>
              </a:rPr>
              <a:t> </a:t>
            </a:r>
            <a:r>
              <a:rPr lang="en-ID" sz="3600" dirty="0" err="1">
                <a:latin typeface="Average"/>
              </a:rPr>
              <a:t>Lisensi</a:t>
            </a:r>
            <a:r>
              <a:rPr lang="en-ID" sz="3600" dirty="0">
                <a:latin typeface="Average"/>
              </a:rPr>
              <a:t> Gemini 3 Pro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967765-B7B5-5D3A-7D97-43B487CA8C69}"/>
              </a:ext>
            </a:extLst>
          </p:cNvPr>
          <p:cNvSpPr txBox="1">
            <a:spLocks/>
          </p:cNvSpPr>
          <p:nvPr/>
        </p:nvSpPr>
        <p:spPr>
          <a:xfrm>
            <a:off x="628650" y="1610140"/>
            <a:ext cx="7886699" cy="3252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4000" dirty="0">
                <a:latin typeface="Average"/>
              </a:rPr>
              <a:t>50 </a:t>
            </a:r>
            <a:r>
              <a:rPr lang="en-ID" sz="4000" dirty="0" err="1">
                <a:latin typeface="Average"/>
              </a:rPr>
              <a:t>buah</a:t>
            </a:r>
            <a:r>
              <a:rPr lang="en-ID" sz="4000" dirty="0">
                <a:latin typeface="Average"/>
              </a:rPr>
              <a:t> </a:t>
            </a:r>
            <a:r>
              <a:rPr lang="en-ID" sz="4000" dirty="0" err="1">
                <a:latin typeface="Average"/>
              </a:rPr>
              <a:t>lisensi</a:t>
            </a:r>
            <a:r>
              <a:rPr lang="en-ID" sz="4000" dirty="0">
                <a:latin typeface="Average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0494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A4FB4-2A70-DB94-A7C8-6BF25C09A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F85A-F2EE-C3DE-E38A-CB994A697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488"/>
            <a:ext cx="7886699" cy="1450651"/>
          </a:xfrm>
        </p:spPr>
        <p:txBody>
          <a:bodyPr>
            <a:normAutofit/>
          </a:bodyPr>
          <a:lstStyle/>
          <a:p>
            <a:br>
              <a:rPr lang="en-ID" sz="3600" dirty="0">
                <a:latin typeface="Average"/>
              </a:rPr>
            </a:br>
            <a:r>
              <a:rPr lang="en-ID" sz="3600" dirty="0" err="1">
                <a:latin typeface="Average"/>
              </a:rPr>
              <a:t>Kategori</a:t>
            </a:r>
            <a:r>
              <a:rPr lang="en-ID" sz="3600" dirty="0">
                <a:latin typeface="Average"/>
              </a:rPr>
              <a:t> Prompt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5F4510C-12DE-4F61-FA65-0EAD5C9F1679}"/>
              </a:ext>
            </a:extLst>
          </p:cNvPr>
          <p:cNvSpPr txBox="1">
            <a:spLocks/>
          </p:cNvSpPr>
          <p:nvPr/>
        </p:nvSpPr>
        <p:spPr>
          <a:xfrm>
            <a:off x="628650" y="1610140"/>
            <a:ext cx="7886699" cy="3252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4000" dirty="0" err="1">
                <a:latin typeface="Average"/>
              </a:rPr>
              <a:t>Untuk</a:t>
            </a:r>
            <a:r>
              <a:rPr lang="en-ID" sz="4000" dirty="0">
                <a:latin typeface="Average"/>
              </a:rPr>
              <a:t> </a:t>
            </a:r>
            <a:r>
              <a:rPr lang="en-ID" sz="4000" dirty="0" err="1">
                <a:latin typeface="Average"/>
              </a:rPr>
              <a:t>Dosen</a:t>
            </a:r>
            <a:endParaRPr lang="en-ID" sz="4000" dirty="0">
              <a:latin typeface="Average"/>
            </a:endParaRPr>
          </a:p>
          <a:p>
            <a:pPr marL="0" indent="0">
              <a:buNone/>
            </a:pPr>
            <a:r>
              <a:rPr lang="en-ID" sz="4000" dirty="0" err="1">
                <a:latin typeface="Average"/>
              </a:rPr>
              <a:t>Untuk</a:t>
            </a:r>
            <a:r>
              <a:rPr lang="en-ID" sz="4000" dirty="0">
                <a:latin typeface="Average"/>
              </a:rPr>
              <a:t> </a:t>
            </a:r>
            <a:r>
              <a:rPr lang="en-ID" sz="4000" dirty="0" err="1">
                <a:latin typeface="Average"/>
              </a:rPr>
              <a:t>Mahasiswa</a:t>
            </a:r>
            <a:endParaRPr lang="en-ID" sz="4000" dirty="0">
              <a:latin typeface="Average"/>
            </a:endParaRPr>
          </a:p>
          <a:p>
            <a:pPr marL="0" indent="0">
              <a:buNone/>
            </a:pPr>
            <a:r>
              <a:rPr lang="en-ID" sz="4000" dirty="0" err="1">
                <a:latin typeface="Average"/>
              </a:rPr>
              <a:t>Untuk</a:t>
            </a:r>
            <a:r>
              <a:rPr lang="en-ID" sz="4000" dirty="0">
                <a:latin typeface="Average"/>
              </a:rPr>
              <a:t> Tenaga </a:t>
            </a:r>
            <a:r>
              <a:rPr lang="en-ID" sz="4000" dirty="0" err="1">
                <a:latin typeface="Average"/>
              </a:rPr>
              <a:t>Kependidikan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23678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7699F-F3C7-9B8C-C2E6-793723FD1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99D6D-35A3-DBAE-1A99-0AEFB8250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488"/>
            <a:ext cx="7886699" cy="1450651"/>
          </a:xfrm>
        </p:spPr>
        <p:txBody>
          <a:bodyPr>
            <a:normAutofit/>
          </a:bodyPr>
          <a:lstStyle/>
          <a:p>
            <a:br>
              <a:rPr lang="en-ID" sz="3600" dirty="0">
                <a:latin typeface="Average"/>
              </a:rPr>
            </a:br>
            <a:r>
              <a:rPr lang="en-ID" sz="3600" dirty="0" err="1">
                <a:latin typeface="Average"/>
              </a:rPr>
              <a:t>Dosen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AA33F84-74FB-4BC0-7AE2-9417DA0F0107}"/>
              </a:ext>
            </a:extLst>
          </p:cNvPr>
          <p:cNvSpPr txBox="1">
            <a:spLocks/>
          </p:cNvSpPr>
          <p:nvPr/>
        </p:nvSpPr>
        <p:spPr>
          <a:xfrm>
            <a:off x="628650" y="1610140"/>
            <a:ext cx="7886699" cy="3252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fontAlgn="base">
              <a:buFont typeface="+mj-lt"/>
              <a:buAutoNum type="arabicPeriod"/>
            </a:pP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Menyusun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rencana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pembelajaran</a:t>
            </a:r>
            <a:endParaRPr lang="en-ID" sz="3600" b="0" i="0" u="none" strike="noStrike" dirty="0">
              <a:solidFill>
                <a:srgbClr val="37474F"/>
              </a:solidFill>
              <a:effectLst/>
              <a:latin typeface="Average"/>
            </a:endParaRPr>
          </a:p>
          <a:p>
            <a:pPr rtl="0" fontAlgn="base">
              <a:buFont typeface="+mj-lt"/>
              <a:buAutoNum type="arabicPeriod"/>
            </a:pP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Membuat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penilaian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,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tugas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, dan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quizz</a:t>
            </a:r>
            <a:endParaRPr lang="en-ID" sz="3600" b="0" i="0" u="none" strike="noStrike" dirty="0">
              <a:solidFill>
                <a:srgbClr val="37474F"/>
              </a:solidFill>
              <a:effectLst/>
              <a:latin typeface="Average"/>
            </a:endParaRPr>
          </a:p>
          <a:p>
            <a:pPr rtl="0" fontAlgn="base">
              <a:spcAft>
                <a:spcPts val="1600"/>
              </a:spcAft>
              <a:buFont typeface="+mj-lt"/>
              <a:buAutoNum type="arabicPeriod"/>
            </a:pP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Mempercepat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tinjauan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pustaka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, dan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meringkas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dokumen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serta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mendapatkan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umpan</a:t>
            </a:r>
            <a:r>
              <a:rPr lang="en-ID" sz="3600" dirty="0">
                <a:solidFill>
                  <a:srgbClr val="37474F"/>
                </a:solidFill>
                <a:latin typeface="Average"/>
              </a:rPr>
              <a:t> </a:t>
            </a:r>
            <a:r>
              <a:rPr lang="en-ID" sz="3600" dirty="0" err="1">
                <a:solidFill>
                  <a:srgbClr val="37474F"/>
                </a:solidFill>
                <a:latin typeface="Average"/>
              </a:rPr>
              <a:t>b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alik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6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atas</a:t>
            </a:r>
            <a:r>
              <a:rPr lang="en-ID" sz="3600" b="0" i="0" u="none" strike="noStrike" dirty="0">
                <a:solidFill>
                  <a:srgbClr val="37474F"/>
                </a:solidFill>
                <a:effectLst/>
                <a:latin typeface="Average"/>
              </a:rPr>
              <a:t> tulisan</a:t>
            </a:r>
            <a:br>
              <a:rPr lang="en-ID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87076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BDD33-838F-CB83-AFAA-CCC9529C1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FC3B7-D376-8097-F85E-9B44D4563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488"/>
            <a:ext cx="7886699" cy="1450651"/>
          </a:xfrm>
        </p:spPr>
        <p:txBody>
          <a:bodyPr>
            <a:normAutofit/>
          </a:bodyPr>
          <a:lstStyle/>
          <a:p>
            <a:br>
              <a:rPr lang="en-ID" sz="3600" dirty="0">
                <a:latin typeface="Average"/>
              </a:rPr>
            </a:br>
            <a:r>
              <a:rPr lang="en-ID" sz="3600" dirty="0" err="1">
                <a:latin typeface="Average"/>
              </a:rPr>
              <a:t>Mahasiswa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386E52C-3582-E96A-6192-C34A749B5883}"/>
              </a:ext>
            </a:extLst>
          </p:cNvPr>
          <p:cNvSpPr txBox="1">
            <a:spLocks/>
          </p:cNvSpPr>
          <p:nvPr/>
        </p:nvSpPr>
        <p:spPr>
          <a:xfrm>
            <a:off x="628650" y="1610140"/>
            <a:ext cx="7886699" cy="3252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fontAlgn="base">
              <a:buFont typeface="+mj-lt"/>
              <a:buAutoNum type="arabicPeriod"/>
            </a:pP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Memperdalam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pemahaman</a:t>
            </a:r>
            <a:endParaRPr lang="en-ID" sz="3200" b="0" i="0" u="none" strike="noStrike" dirty="0">
              <a:solidFill>
                <a:srgbClr val="37474F"/>
              </a:solidFill>
              <a:effectLst/>
              <a:latin typeface="Average"/>
            </a:endParaRPr>
          </a:p>
          <a:p>
            <a:pPr rtl="0" fontAlgn="base">
              <a:buFont typeface="+mj-lt"/>
              <a:buAutoNum type="arabicPeriod"/>
            </a:pP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Membuat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latihan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atau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quiz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untuk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persiapan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ujian</a:t>
            </a:r>
            <a:endParaRPr lang="en-ID" sz="3200" b="0" i="0" u="none" strike="noStrike" dirty="0">
              <a:solidFill>
                <a:srgbClr val="37474F"/>
              </a:solidFill>
              <a:effectLst/>
              <a:latin typeface="Average"/>
            </a:endParaRPr>
          </a:p>
          <a:p>
            <a:pPr rtl="0" fontAlgn="base">
              <a:spcAft>
                <a:spcPts val="1600"/>
              </a:spcAft>
              <a:buFont typeface="+mj-lt"/>
              <a:buAutoNum type="arabicPeriod"/>
            </a:pP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Brainstorm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serta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ide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penelitian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maupun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umpan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balik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dari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ide yang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disampaikan</a:t>
            </a:r>
            <a:br>
              <a:rPr lang="en-ID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45049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89116-3176-F0FF-36C8-4292AB8E5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906C2-4D82-105C-85D1-5FB98A2A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488"/>
            <a:ext cx="7886699" cy="1450651"/>
          </a:xfrm>
        </p:spPr>
        <p:txBody>
          <a:bodyPr>
            <a:normAutofit/>
          </a:bodyPr>
          <a:lstStyle/>
          <a:p>
            <a:br>
              <a:rPr lang="en-ID" sz="3600" dirty="0">
                <a:latin typeface="Average"/>
              </a:rPr>
            </a:br>
            <a:r>
              <a:rPr lang="en-ID" sz="3600" dirty="0">
                <a:latin typeface="Average"/>
              </a:rPr>
              <a:t>Tenaga </a:t>
            </a:r>
            <a:r>
              <a:rPr lang="en-ID" sz="3600" dirty="0" err="1">
                <a:latin typeface="Average"/>
              </a:rPr>
              <a:t>Kependidikan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C47101B-8109-0BBD-9C28-49D60A19C2A4}"/>
              </a:ext>
            </a:extLst>
          </p:cNvPr>
          <p:cNvSpPr txBox="1">
            <a:spLocks/>
          </p:cNvSpPr>
          <p:nvPr/>
        </p:nvSpPr>
        <p:spPr>
          <a:xfrm>
            <a:off x="628650" y="1610140"/>
            <a:ext cx="7886699" cy="3252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fontAlgn="base">
              <a:buFont typeface="+mj-lt"/>
              <a:buAutoNum type="arabicPeriod"/>
            </a:pP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Mempercepat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pekerjaan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administratif</a:t>
            </a:r>
            <a:endParaRPr lang="en-ID" sz="3200" b="0" i="0" u="none" strike="noStrike" dirty="0">
              <a:solidFill>
                <a:srgbClr val="37474F"/>
              </a:solidFill>
              <a:effectLst/>
              <a:latin typeface="Average"/>
            </a:endParaRPr>
          </a:p>
          <a:p>
            <a:pPr rtl="0" fontAlgn="base">
              <a:buFont typeface="+mj-lt"/>
              <a:buAutoNum type="arabicPeriod"/>
            </a:pP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Membuat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rangkuman</a:t>
            </a:r>
            <a:endParaRPr lang="en-ID" sz="3200" b="0" i="0" u="none" strike="noStrike" dirty="0">
              <a:solidFill>
                <a:srgbClr val="37474F"/>
              </a:solidFill>
              <a:effectLst/>
              <a:latin typeface="Average"/>
            </a:endParaRPr>
          </a:p>
          <a:p>
            <a:pPr rtl="0" fontAlgn="base">
              <a:spcAft>
                <a:spcPts val="1600"/>
              </a:spcAft>
              <a:buFont typeface="+mj-lt"/>
              <a:buAutoNum type="arabicPeriod"/>
            </a:pP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Membuat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materi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maupun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dokumen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baik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yang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bersifat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khusus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maupun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 </a:t>
            </a:r>
            <a:r>
              <a:rPr lang="en-ID" sz="3200" b="0" i="0" u="none" strike="noStrike" dirty="0" err="1">
                <a:solidFill>
                  <a:srgbClr val="37474F"/>
                </a:solidFill>
                <a:effectLst/>
                <a:latin typeface="Average"/>
              </a:rPr>
              <a:t>umum</a:t>
            </a:r>
            <a:r>
              <a:rPr lang="en-ID" sz="3200" b="0" i="0" u="none" strike="noStrike" dirty="0">
                <a:solidFill>
                  <a:srgbClr val="37474F"/>
                </a:solidFill>
                <a:effectLst/>
                <a:latin typeface="Average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63260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F3B65-5A89-8281-D9E0-EB9D7972C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E4A6-3168-027D-4A0B-E5F5BF94A5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D" sz="6000" b="1" i="0" u="none" strike="noStrike" dirty="0" err="1">
                <a:solidFill>
                  <a:schemeClr val="tx1"/>
                </a:solidFill>
                <a:effectLst/>
                <a:latin typeface="Oswald" pitchFamily="2" charset="77"/>
              </a:rPr>
              <a:t>Metode</a:t>
            </a:r>
            <a:r>
              <a:rPr lang="en-ID" sz="6000" b="1" i="0" u="none" strike="noStrike" dirty="0">
                <a:solidFill>
                  <a:schemeClr val="tx1"/>
                </a:solidFill>
                <a:effectLst/>
                <a:latin typeface="Oswald" pitchFamily="2" charset="77"/>
              </a:rPr>
              <a:t> Prompt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31A66C5-C3BF-B7E7-FC46-0890B98402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5789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67E39-1989-F19B-8FBB-2DCC5FFDA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8949"/>
            <a:ext cx="7886700" cy="669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err="1">
                <a:latin typeface="Aharoni" panose="020F0502020204030204" pitchFamily="34" charset="0"/>
                <a:cs typeface="Aharoni" panose="020F0502020204030204" pitchFamily="34" charset="0"/>
              </a:rPr>
              <a:t>Metode</a:t>
            </a:r>
            <a:r>
              <a:rPr lang="en-US" sz="4000" b="1" dirty="0">
                <a:latin typeface="Aharoni" panose="020F0502020204030204" pitchFamily="34" charset="0"/>
                <a:cs typeface="Aharoni" panose="020F0502020204030204" pitchFamily="34" charset="0"/>
              </a:rPr>
              <a:t> P.A.R.T.S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91793-10E3-89D2-E3F9-6E3989CEC014}"/>
              </a:ext>
            </a:extLst>
          </p:cNvPr>
          <p:cNvSpPr txBox="1"/>
          <p:nvPr/>
        </p:nvSpPr>
        <p:spPr>
          <a:xfrm>
            <a:off x="628650" y="2005834"/>
            <a:ext cx="566282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</a:pPr>
            <a:r>
              <a:rPr lang="en-ID" sz="3200" i="0" u="none" strike="noStrike" dirty="0">
                <a:effectLst/>
                <a:latin typeface="Average"/>
              </a:rPr>
              <a:t>P : Persona </a:t>
            </a:r>
            <a:br>
              <a:rPr lang="en-ID" sz="3200" i="0" u="none" strike="noStrike" dirty="0">
                <a:effectLst/>
                <a:latin typeface="Average"/>
              </a:rPr>
            </a:br>
            <a:r>
              <a:rPr lang="en-ID" sz="3200" i="0" u="none" strike="noStrike" dirty="0">
                <a:effectLst/>
                <a:latin typeface="Average"/>
              </a:rPr>
              <a:t>A : Act </a:t>
            </a:r>
            <a:br>
              <a:rPr lang="en-ID" sz="3200" i="0" u="none" strike="noStrike" dirty="0">
                <a:effectLst/>
                <a:latin typeface="Average"/>
              </a:rPr>
            </a:br>
            <a:r>
              <a:rPr lang="en-ID" sz="3200" i="0" u="none" strike="noStrike" dirty="0">
                <a:effectLst/>
                <a:latin typeface="Average"/>
              </a:rPr>
              <a:t>R : Recipient </a:t>
            </a:r>
            <a:br>
              <a:rPr lang="en-ID" sz="3200" i="0" u="none" strike="noStrike" dirty="0">
                <a:effectLst/>
                <a:latin typeface="Average"/>
              </a:rPr>
            </a:br>
            <a:r>
              <a:rPr lang="en-ID" sz="3200" i="0" u="none" strike="noStrike" dirty="0">
                <a:effectLst/>
                <a:latin typeface="Average"/>
              </a:rPr>
              <a:t>T : Theme </a:t>
            </a:r>
            <a:br>
              <a:rPr lang="en-ID" sz="3200" i="0" u="none" strike="noStrike" dirty="0">
                <a:effectLst/>
                <a:latin typeface="Average"/>
              </a:rPr>
            </a:br>
            <a:r>
              <a:rPr lang="en-ID" sz="3200" i="0" u="none" strike="noStrike" dirty="0">
                <a:effectLst/>
                <a:latin typeface="Average"/>
              </a:rPr>
              <a:t>S : Structure  </a:t>
            </a:r>
            <a:endParaRPr lang="en-ID" sz="3200" dirty="0">
              <a:effectLst/>
            </a:endParaRPr>
          </a:p>
          <a:p>
            <a:br>
              <a:rPr lang="en-ID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31743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73D55-629E-EC22-3846-AF87C0C3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F32C-4FD3-8E08-C0E9-5129C89F66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D" sz="6000" b="1" i="0" u="none" strike="noStrike" dirty="0" err="1">
                <a:solidFill>
                  <a:schemeClr val="tx1"/>
                </a:solidFill>
                <a:effectLst/>
                <a:latin typeface="Oswald" pitchFamily="2" charset="77"/>
              </a:rPr>
              <a:t>Contoh</a:t>
            </a:r>
            <a:r>
              <a:rPr lang="en-ID" sz="6000" b="1" i="0" u="none" strike="noStrike" dirty="0">
                <a:solidFill>
                  <a:schemeClr val="tx1"/>
                </a:solidFill>
                <a:effectLst/>
                <a:latin typeface="Oswald" pitchFamily="2" charset="77"/>
              </a:rPr>
              <a:t> Prompt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D37410C-4B27-FA38-BEA3-C518CE0A35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6565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25883-0306-4622-285A-B236F321E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478B65-F98D-4887-5729-2A7AD951C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223977"/>
              </p:ext>
            </p:extLst>
          </p:nvPr>
        </p:nvGraphicFramePr>
        <p:xfrm>
          <a:off x="516835" y="989497"/>
          <a:ext cx="8328990" cy="4881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330">
                  <a:extLst>
                    <a:ext uri="{9D8B030D-6E8A-4147-A177-3AD203B41FA5}">
                      <a16:colId xmlns:a16="http://schemas.microsoft.com/office/drawing/2014/main" val="3764046703"/>
                    </a:ext>
                  </a:extLst>
                </a:gridCol>
                <a:gridCol w="2776330">
                  <a:extLst>
                    <a:ext uri="{9D8B030D-6E8A-4147-A177-3AD203B41FA5}">
                      <a16:colId xmlns:a16="http://schemas.microsoft.com/office/drawing/2014/main" val="3806233002"/>
                    </a:ext>
                  </a:extLst>
                </a:gridCol>
                <a:gridCol w="2776330">
                  <a:extLst>
                    <a:ext uri="{9D8B030D-6E8A-4147-A177-3AD203B41FA5}">
                      <a16:colId xmlns:a16="http://schemas.microsoft.com/office/drawing/2014/main" val="181391806"/>
                    </a:ext>
                  </a:extLst>
                </a:gridCol>
              </a:tblGrid>
              <a:tr h="5996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Baik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Tepat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71424"/>
                  </a:ext>
                </a:extLst>
              </a:tr>
              <a:tr h="2337959"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Berikan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ide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bahan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ajar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kuliah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Psikologi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Dasar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sebutkan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mengajar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tentang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Rentang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perkembangan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manusia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bayi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hingga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lansia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Professor di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Fakultas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Psikologi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buatkan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ajar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semester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satu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agar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mudah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memahami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tentang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Rentang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perkembangan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manusia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bayi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hingga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lansia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b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Berikan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tiga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buah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ide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pembelajaran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lab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interaktif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eksplorasi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berbasis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inkuiri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sekaligus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proyek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kolaboratif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ID" sz="1400" b="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921135"/>
                  </a:ext>
                </a:extLst>
              </a:tr>
              <a:tr h="1943812">
                <a:tc>
                  <a:txBody>
                    <a:bodyPr/>
                    <a:lstStyle/>
                    <a:p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jelas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banyak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termasuk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topik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jenis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kegiatan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instruksional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mempersempit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diperlukan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pemahaman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tetapi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detail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model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instruksional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format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lain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seperti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lab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memberikan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tugas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kepada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AI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detail,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audiens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siapa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pembelajaran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tertentu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040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4E06D60-A704-30C8-26F1-15DF65A90559}"/>
              </a:ext>
            </a:extLst>
          </p:cNvPr>
          <p:cNvSpPr txBox="1"/>
          <p:nvPr/>
        </p:nvSpPr>
        <p:spPr>
          <a:xfrm>
            <a:off x="437322" y="377687"/>
            <a:ext cx="132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Dosen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2323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054FF-ACDE-D16F-1A12-A1A890094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AE2C3B2-4567-F1EA-0F28-780410475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960667"/>
              </p:ext>
            </p:extLst>
          </p:nvPr>
        </p:nvGraphicFramePr>
        <p:xfrm>
          <a:off x="516835" y="989497"/>
          <a:ext cx="8328990" cy="4981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330">
                  <a:extLst>
                    <a:ext uri="{9D8B030D-6E8A-4147-A177-3AD203B41FA5}">
                      <a16:colId xmlns:a16="http://schemas.microsoft.com/office/drawing/2014/main" val="3764046703"/>
                    </a:ext>
                  </a:extLst>
                </a:gridCol>
                <a:gridCol w="2776330">
                  <a:extLst>
                    <a:ext uri="{9D8B030D-6E8A-4147-A177-3AD203B41FA5}">
                      <a16:colId xmlns:a16="http://schemas.microsoft.com/office/drawing/2014/main" val="3806233002"/>
                    </a:ext>
                  </a:extLst>
                </a:gridCol>
                <a:gridCol w="2776330">
                  <a:extLst>
                    <a:ext uri="{9D8B030D-6E8A-4147-A177-3AD203B41FA5}">
                      <a16:colId xmlns:a16="http://schemas.microsoft.com/office/drawing/2014/main" val="181391806"/>
                    </a:ext>
                  </a:extLst>
                </a:gridCol>
              </a:tblGrid>
              <a:tr h="5996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Baik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Tepat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71424"/>
                  </a:ext>
                </a:extLst>
              </a:tr>
              <a:tr h="2337959"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Belajar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saham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tentang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saham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ppt</a:t>
                      </a:r>
                      <a:endParaRPr lang="en-U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Dosen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Ekonomi.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Buatkan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menjelaskan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tentang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Saham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berdasar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teori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kuliah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Teori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Portofolio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Analisis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Investasi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Penjelasannya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harus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mudah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dimengerti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oleh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semester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satu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sertakan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link link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pendukung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lainnya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dipelajari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ID" sz="1400" b="0" dirty="0">
                        <a:effectLst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921135"/>
                  </a:ext>
                </a:extLst>
              </a:tr>
              <a:tr h="1943812">
                <a:tc>
                  <a:txBody>
                    <a:bodyPr/>
                    <a:lstStyle/>
                    <a:p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jelas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banyak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termasuk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topik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jenis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kegiatan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instruksional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mempersempit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diperlukan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pemahaman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tetapi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detail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model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instruksional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format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lain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seperti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lab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memberikan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tugas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kepada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AI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detail,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audiens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siapa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pembelajaran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tertentu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040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0B18F1C-9572-C054-DCCC-8F68AF9090DA}"/>
              </a:ext>
            </a:extLst>
          </p:cNvPr>
          <p:cNvSpPr txBox="1"/>
          <p:nvPr/>
        </p:nvSpPr>
        <p:spPr>
          <a:xfrm>
            <a:off x="437322" y="377687"/>
            <a:ext cx="2186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Mahasiswa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47709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5A618-4C4F-DD64-4F3A-C7655EF99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683169D-1DFD-46C2-BD2C-F656B1F1E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18876"/>
              </p:ext>
            </p:extLst>
          </p:nvPr>
        </p:nvGraphicFramePr>
        <p:xfrm>
          <a:off x="516835" y="989497"/>
          <a:ext cx="8328990" cy="4981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330">
                  <a:extLst>
                    <a:ext uri="{9D8B030D-6E8A-4147-A177-3AD203B41FA5}">
                      <a16:colId xmlns:a16="http://schemas.microsoft.com/office/drawing/2014/main" val="3764046703"/>
                    </a:ext>
                  </a:extLst>
                </a:gridCol>
                <a:gridCol w="2776330">
                  <a:extLst>
                    <a:ext uri="{9D8B030D-6E8A-4147-A177-3AD203B41FA5}">
                      <a16:colId xmlns:a16="http://schemas.microsoft.com/office/drawing/2014/main" val="3806233002"/>
                    </a:ext>
                  </a:extLst>
                </a:gridCol>
                <a:gridCol w="2776330">
                  <a:extLst>
                    <a:ext uri="{9D8B030D-6E8A-4147-A177-3AD203B41FA5}">
                      <a16:colId xmlns:a16="http://schemas.microsoft.com/office/drawing/2014/main" val="181391806"/>
                    </a:ext>
                  </a:extLst>
                </a:gridCol>
              </a:tblGrid>
              <a:tr h="5996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Baik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Tepat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71424"/>
                  </a:ext>
                </a:extLst>
              </a:tr>
              <a:tr h="2337959"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Contoh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template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surat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Tempate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surat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persetujuan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pemberian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beasiswa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pihak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ketigas</a:t>
                      </a:r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Sekretaris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Direktur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buatkan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surat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jawaban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persetujuan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kerjasama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pemberian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beasiswa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Bank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Rukun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Sentosa,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ditujukan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semua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pimpinan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komisaris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bank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tersebut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dokumen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siap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tanda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tangani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google docs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b="0" dirty="0">
                          <a:effectLst/>
                        </a:rPr>
                      </a:br>
                      <a:br>
                        <a:rPr lang="en-ID" sz="1400" dirty="0"/>
                      </a:br>
                      <a:endParaRPr lang="en-ID" sz="1400" b="0" dirty="0">
                        <a:effectLst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921135"/>
                  </a:ext>
                </a:extLst>
              </a:tr>
              <a:tr h="1943812">
                <a:tc>
                  <a:txBody>
                    <a:bodyPr/>
                    <a:lstStyle/>
                    <a:p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jelas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banyak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termasuk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topik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jenis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kegiatan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instruksional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mempersempit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diperlukan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pemahaman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tetapi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kurang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detail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model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instruksional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format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lain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seperti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lab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memberikan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tugas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kepada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AI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detail,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audiens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siapa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tujuan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pembelajaran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pada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tertentu</a:t>
                      </a:r>
                      <a:endParaRPr lang="en-ID" sz="1400" b="0" dirty="0">
                        <a:effectLst/>
                      </a:endParaRPr>
                    </a:p>
                    <a:p>
                      <a:br>
                        <a:rPr lang="en-ID" sz="1400" dirty="0"/>
                      </a:b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040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D020D29-C1AD-03FF-31FC-22C1E5CB9F91}"/>
              </a:ext>
            </a:extLst>
          </p:cNvPr>
          <p:cNvSpPr txBox="1"/>
          <p:nvPr/>
        </p:nvSpPr>
        <p:spPr>
          <a:xfrm>
            <a:off x="437322" y="377687"/>
            <a:ext cx="5168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Tenaga </a:t>
            </a:r>
            <a:r>
              <a:rPr lang="en-US" sz="2400" b="1" dirty="0" err="1"/>
              <a:t>Kependidikan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6316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2C6BB-D9B9-F39E-AC76-784D7250A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280DA-71DD-0C27-B17C-0CA93340F6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D" sz="6000" b="1" i="0" u="none" strike="noStrike" dirty="0" err="1">
                <a:solidFill>
                  <a:schemeClr val="tx1"/>
                </a:solidFill>
                <a:effectLst/>
                <a:latin typeface="Oswald" pitchFamily="2" charset="77"/>
              </a:rPr>
              <a:t>Terima</a:t>
            </a:r>
            <a:r>
              <a:rPr lang="en-ID" sz="6000" b="1" i="0" u="none" strike="noStrike" dirty="0">
                <a:solidFill>
                  <a:schemeClr val="tx1"/>
                </a:solidFill>
                <a:effectLst/>
                <a:latin typeface="Oswald" pitchFamily="2" charset="77"/>
              </a:rPr>
              <a:t> Kasih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FA0A01-14E9-D8BB-8526-CA1427C160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AE9B50-A33D-3D89-CC5B-18245B98A923}"/>
              </a:ext>
            </a:extLst>
          </p:cNvPr>
          <p:cNvSpPr txBox="1"/>
          <p:nvPr/>
        </p:nvSpPr>
        <p:spPr>
          <a:xfrm>
            <a:off x="5466521" y="4348517"/>
            <a:ext cx="2822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 	: </a:t>
            </a:r>
            <a:r>
              <a:rPr lang="en-US" dirty="0" err="1"/>
              <a:t>dti.ugm.ac.id</a:t>
            </a:r>
            <a:br>
              <a:rPr lang="en-US" dirty="0"/>
            </a:br>
            <a:r>
              <a:rPr lang="en-US" dirty="0"/>
              <a:t>email 	: </a:t>
            </a:r>
            <a:r>
              <a:rPr lang="en-US" dirty="0">
                <a:hlinkClick r:id="rId2"/>
              </a:rPr>
              <a:t>dti@ugm.ac.id</a:t>
            </a:r>
            <a:br>
              <a:rPr lang="en-US" dirty="0"/>
            </a:br>
            <a:r>
              <a:rPr lang="en-US" dirty="0" err="1"/>
              <a:t>ig</a:t>
            </a:r>
            <a:r>
              <a:rPr lang="en-US" dirty="0"/>
              <a:t> 	: @</a:t>
            </a:r>
            <a:r>
              <a:rPr lang="en-US" dirty="0" err="1"/>
              <a:t>dti.ugm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655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572</Words>
  <Application>Microsoft Macintosh PowerPoint</Application>
  <PresentationFormat>On-screen Show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Aharoni</vt:lpstr>
      <vt:lpstr>Arial</vt:lpstr>
      <vt:lpstr>Average</vt:lpstr>
      <vt:lpstr>Calibri</vt:lpstr>
      <vt:lpstr>Calibri Light</vt:lpstr>
      <vt:lpstr>Oswald</vt:lpstr>
      <vt:lpstr>Segoe UI Light</vt:lpstr>
      <vt:lpstr>Office Theme</vt:lpstr>
      <vt:lpstr>Prompting AI</vt:lpstr>
      <vt:lpstr> Tujuan</vt:lpstr>
      <vt:lpstr> Jumlah Lisensi Gemini 3 Pro</vt:lpstr>
      <vt:lpstr> Kategori Prompt</vt:lpstr>
      <vt:lpstr> Dosen</vt:lpstr>
      <vt:lpstr> Mahasiswa</vt:lpstr>
      <vt:lpstr> Tenaga Kependidikan</vt:lpstr>
      <vt:lpstr>Metode Prompt</vt:lpstr>
      <vt:lpstr>PowerPoint Presentation</vt:lpstr>
      <vt:lpstr>Contoh Prompt</vt:lpstr>
      <vt:lpstr>PowerPoint Presentation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 Windows</dc:creator>
  <cp:lastModifiedBy>Dendy B. Sulistyo</cp:lastModifiedBy>
  <cp:revision>5</cp:revision>
  <dcterms:created xsi:type="dcterms:W3CDTF">2018-09-20T06:27:05Z</dcterms:created>
  <dcterms:modified xsi:type="dcterms:W3CDTF">2025-11-24T09:45:36Z</dcterms:modified>
</cp:coreProperties>
</file>